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9" r:id="rId6"/>
    <p:sldId id="272" r:id="rId7"/>
    <p:sldId id="274" r:id="rId8"/>
    <p:sldId id="276" r:id="rId9"/>
    <p:sldId id="273" r:id="rId10"/>
    <p:sldId id="277" r:id="rId11"/>
    <p:sldId id="275" r:id="rId12"/>
    <p:sldId id="279" r:id="rId13"/>
    <p:sldId id="278" r:id="rId14"/>
    <p:sldId id="280" r:id="rId15"/>
    <p:sldId id="281" r:id="rId16"/>
    <p:sldId id="260" r:id="rId17"/>
    <p:sldId id="267" r:id="rId18"/>
    <p:sldId id="26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6" autoAdjust="0"/>
    <p:restoredTop sz="94660"/>
  </p:normalViewPr>
  <p:slideViewPr>
    <p:cSldViewPr snapToGrid="0">
      <p:cViewPr>
        <p:scale>
          <a:sx n="95" d="100"/>
          <a:sy n="95" d="100"/>
        </p:scale>
        <p:origin x="-144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xmlns="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0ABB8D-A9B1-BF5E-8E51-DAC64CE57FBB}"/>
              </a:ext>
            </a:extLst>
          </p:cNvPr>
          <p:cNvSpPr txBox="1"/>
          <p:nvPr/>
        </p:nvSpPr>
        <p:spPr>
          <a:xfrm>
            <a:off x="343834" y="2646345"/>
            <a:ext cx="64484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Capstone Project</a:t>
            </a:r>
          </a:p>
          <a:p>
            <a:r>
              <a:rPr lang="en-US" sz="54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54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      </a:t>
            </a:r>
            <a:r>
              <a:rPr lang="en-US" sz="20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Sporting Events System (SES)</a:t>
            </a:r>
          </a:p>
          <a:p>
            <a:r>
              <a:rPr lang="en-US" sz="2000" b="1" dirty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sz="2000" b="1" dirty="0" smtClean="0">
                <a:solidFill>
                  <a:srgbClr val="F89A21"/>
                </a:solidFill>
                <a:latin typeface="Helvetica" pitchFamily="2" charset="0"/>
                <a:ea typeface="Calibri" panose="020F0502020204030204" pitchFamily="34" charset="0"/>
              </a:rPr>
              <a:t>	   Primary Module : Ticket module</a:t>
            </a:r>
            <a:endParaRPr lang="en-GB" sz="2000" b="1" dirty="0">
              <a:solidFill>
                <a:srgbClr val="F89A2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91431" y="194540"/>
            <a:ext cx="5238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Code coverage Report</a:t>
            </a:r>
          </a:p>
          <a:p>
            <a:pPr algn="ctr"/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660399" y="797697"/>
            <a:ext cx="4561305" cy="59373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710978"/>
            <a:ext cx="10488864" cy="574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22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600" y="330519"/>
            <a:ext cx="4411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Structure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66271"/>
            <a:ext cx="4099441" cy="5642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61" y="915234"/>
            <a:ext cx="4076700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39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599" y="330518"/>
            <a:ext cx="5836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Postman Authentication </a:t>
            </a:r>
            <a:r>
              <a:rPr lang="en-IN" sz="2400" b="1" dirty="0" err="1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Jwt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96" y="1503550"/>
            <a:ext cx="10556441" cy="449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76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599" y="330518"/>
            <a:ext cx="5836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Postman Ticketing Service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4" y="1067671"/>
            <a:ext cx="8927346" cy="5727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163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599" y="330518"/>
            <a:ext cx="5836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Messaging with Kafka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14" y="1249895"/>
            <a:ext cx="8894457" cy="520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3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95705" y="330518"/>
            <a:ext cx="6590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Kafka message Database Logs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53" y="938522"/>
            <a:ext cx="9909927" cy="567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67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130CDC-7A2C-2A43-EC31-7447B1BF6C98}"/>
              </a:ext>
            </a:extLst>
          </p:cNvPr>
          <p:cNvSpPr txBox="1"/>
          <p:nvPr/>
        </p:nvSpPr>
        <p:spPr>
          <a:xfrm>
            <a:off x="4224228" y="717452"/>
            <a:ext cx="5272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Learning Approach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5499" y="1804738"/>
            <a:ext cx="10716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Practical Hands-on Learning Approach</a:t>
            </a:r>
          </a:p>
          <a:p>
            <a:endParaRPr lang="en-US" dirty="0" smtClean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Gathered requirements from User Stories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Designed microservices </a:t>
            </a:r>
            <a:r>
              <a:rPr lang="en-US" dirty="0"/>
              <a:t>based on capstone requirement</a:t>
            </a:r>
            <a:r>
              <a:rPr lang="en-US" dirty="0" smtClean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Unit tested code in parallel with development.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Refactored code and retested it after implementing feedback from the trainer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Discussed bugs, fixes and best practices with peer learners using zoom breakout rooms.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Applied various design patterns to effectively implement the capstone project.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Took up weekly quizzes and mid term test for evaluating the learning progress.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730E22-84C3-33DE-6F74-CB73EF6B951D}"/>
              </a:ext>
            </a:extLst>
          </p:cNvPr>
          <p:cNvSpPr txBox="1"/>
          <p:nvPr/>
        </p:nvSpPr>
        <p:spPr>
          <a:xfrm>
            <a:off x="393700" y="501134"/>
            <a:ext cx="353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Key Takeaways/Learnings from the </a:t>
            </a:r>
            <a:r>
              <a:rPr lang="en-IN" sz="1800" b="1" dirty="0">
                <a:solidFill>
                  <a:srgbClr val="D4EBD8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Program (HTD)</a:t>
            </a:r>
            <a:endParaRPr lang="en-GB" sz="18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8568" y="986589"/>
            <a:ext cx="64007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Creating Microservice applications using Spring Boot and Spring Cloud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Unit  testing on micro services with code coverage.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Writing clean code, following best coding practices, rectifying code smells using SonarLint and working with </a:t>
            </a:r>
            <a:r>
              <a:rPr lang="en-US" dirty="0" smtClean="0"/>
              <a:t>SonarQube.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Planning, designing, coding and testing and debugging </a:t>
            </a:r>
            <a:r>
              <a:rPr lang="en-US" dirty="0" smtClean="0"/>
              <a:t>java applications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database related operations using JDBC and Hibernate ORM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exceptions across all layers of the </a:t>
            </a:r>
            <a:r>
              <a:rPr lang="en-US" dirty="0" smtClean="0"/>
              <a:t>application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REST API end points with </a:t>
            </a:r>
            <a:r>
              <a:rPr lang="en-US" dirty="0" smtClean="0"/>
              <a:t>Postman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knowledge of using the various spring cloud modules, namely </a:t>
            </a:r>
            <a:r>
              <a:rPr lang="en-US" dirty="0" smtClean="0"/>
              <a:t>Eureka Server</a:t>
            </a:r>
            <a:r>
              <a:rPr lang="en-US" dirty="0"/>
              <a:t>, API Gateway, FeignCleint.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security using Spring Security Module and JWT Token based </a:t>
            </a:r>
            <a:r>
              <a:rPr lang="en-US" dirty="0" smtClean="0"/>
              <a:t>authentication.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source code using Git Repository and hosting on 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project dependencies with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independently and as a team.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5EEBAE-A093-35BE-C1B8-5F86D8AD68D6}"/>
              </a:ext>
            </a:extLst>
          </p:cNvPr>
          <p:cNvSpPr txBox="1"/>
          <p:nvPr/>
        </p:nvSpPr>
        <p:spPr>
          <a:xfrm>
            <a:off x="5133975" y="568237"/>
            <a:ext cx="1922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414" y="1636293"/>
            <a:ext cx="10555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highly practical approach to learning microservices aligned with the real-time project practices has enabled me gain confidence for building enterprise applications using the microservices architecture with best practices.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hands-on project </a:t>
            </a:r>
            <a:r>
              <a:rPr lang="en-US" dirty="0"/>
              <a:t>is built as a Microservices architecture with a token-based authentication service that secures services.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microservices hav</a:t>
            </a:r>
            <a:r>
              <a:rPr lang="en-US" dirty="0"/>
              <a:t>e</a:t>
            </a:r>
            <a:r>
              <a:rPr lang="en-US" dirty="0" smtClean="0"/>
              <a:t> </a:t>
            </a:r>
            <a:r>
              <a:rPr lang="en-US" dirty="0"/>
              <a:t>a one database per service rule and they are all loosely coupled.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High availability is implemented using multiple instances of the same microservice application and client side load balancing is performed.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 API </a:t>
            </a:r>
            <a:r>
              <a:rPr lang="en-US" dirty="0"/>
              <a:t>gateway </a:t>
            </a:r>
            <a:r>
              <a:rPr lang="en-US" dirty="0" smtClean="0"/>
              <a:t>is registered </a:t>
            </a:r>
            <a:r>
              <a:rPr lang="en-US" dirty="0"/>
              <a:t>in the Eureka server </a:t>
            </a:r>
            <a:r>
              <a:rPr lang="en-US" dirty="0" smtClean="0"/>
              <a:t>to handle API requests to various endpoints.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FeignClient is used to communicate between microservices.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project is also code smell free with the use of </a:t>
            </a:r>
            <a:r>
              <a:rPr lang="en-US" dirty="0" smtClean="0"/>
              <a:t>SonarQube.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100</a:t>
            </a:r>
            <a:r>
              <a:rPr lang="en-US" dirty="0"/>
              <a:t>% code </a:t>
            </a:r>
            <a:r>
              <a:rPr lang="en-US" dirty="0" smtClean="0"/>
              <a:t>coverage is ensured </a:t>
            </a:r>
            <a:r>
              <a:rPr lang="en-US" dirty="0"/>
              <a:t>in Entity, Service, and Controller Classes with Junit testing </a:t>
            </a:r>
            <a:r>
              <a:rPr lang="en-US" dirty="0" smtClean="0"/>
              <a:t>and Mockito..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Apache </a:t>
            </a:r>
            <a:r>
              <a:rPr lang="en-US" dirty="0"/>
              <a:t>Kafka </a:t>
            </a:r>
            <a:r>
              <a:rPr lang="en-US" dirty="0" smtClean="0"/>
              <a:t>is implemented for </a:t>
            </a:r>
            <a:r>
              <a:rPr lang="en-US" dirty="0"/>
              <a:t>real-time messaging </a:t>
            </a:r>
            <a:r>
              <a:rPr lang="en-US" dirty="0" smtClean="0"/>
              <a:t>in the microservices architecture.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user access of various microservices are tracked and logged using a microservies using Apache Kaka.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103A12-0AA4-00C6-4CFD-58A6489D245B}"/>
              </a:ext>
            </a:extLst>
          </p:cNvPr>
          <p:cNvSpPr txBox="1"/>
          <p:nvPr/>
        </p:nvSpPr>
        <p:spPr>
          <a:xfrm>
            <a:off x="2789021" y="2705724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ADA6FF-6F44-C06C-54EB-E08AF6143311}"/>
              </a:ext>
            </a:extLst>
          </p:cNvPr>
          <p:cNvSpPr txBox="1"/>
          <p:nvPr/>
        </p:nvSpPr>
        <p:spPr>
          <a:xfrm>
            <a:off x="4071829" y="834211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D4EBD8"/>
                </a:solidFill>
                <a:latin typeface="Helvetica" pitchFamily="2" charset="0"/>
              </a:rPr>
              <a:t>Profile Details</a:t>
            </a:r>
            <a:endParaRPr lang="en-GB" sz="2400" b="1" dirty="0">
              <a:solidFill>
                <a:srgbClr val="D4EBD8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6A3C17-90A3-F93F-5D84-D3D378E1ACB2}"/>
              </a:ext>
            </a:extLst>
          </p:cNvPr>
          <p:cNvSpPr txBox="1"/>
          <p:nvPr/>
        </p:nvSpPr>
        <p:spPr>
          <a:xfrm>
            <a:off x="507206" y="2169779"/>
            <a:ext cx="10071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4 years of full-stack development experience with projects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across various domains, A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irlines, Finance, Education and Banking Domain.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5AE72A-AEC0-D00B-117C-50F93D7FACDF}"/>
              </a:ext>
            </a:extLst>
          </p:cNvPr>
          <p:cNvSpPr txBox="1"/>
          <p:nvPr/>
        </p:nvSpPr>
        <p:spPr>
          <a:xfrm>
            <a:off x="507206" y="3009281"/>
            <a:ext cx="1007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Bachelor of Science in Information Technology</a:t>
            </a:r>
            <a:endParaRPr lang="en-GB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9B1C4D-84C8-31FA-3922-10AC6E28778E}"/>
              </a:ext>
            </a:extLst>
          </p:cNvPr>
          <p:cNvSpPr txBox="1"/>
          <p:nvPr/>
        </p:nvSpPr>
        <p:spPr>
          <a:xfrm>
            <a:off x="507206" y="3678806"/>
            <a:ext cx="10071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</a:t>
            </a:r>
            <a:r>
              <a:rPr lang="en-IN" sz="18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: </a:t>
            </a:r>
          </a:p>
          <a:p>
            <a:endParaRPr lang="en-IN" sz="1800" b="1" dirty="0" smtClean="0">
              <a:solidFill>
                <a:srgbClr val="15102C"/>
              </a:solidFill>
              <a:effectLst/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Full Stack Development : June 2018 – Present</a:t>
            </a:r>
          </a:p>
          <a:p>
            <a:endParaRPr lang="en-IN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IN" sz="1800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sz="1800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Technology Stack : </a:t>
            </a:r>
          </a:p>
          <a:p>
            <a:r>
              <a:rPr lang="en-IN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IN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UI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javascript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jQuery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Thymeleaf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JSP, </a:t>
            </a:r>
            <a:r>
              <a:rPr lang="en-US" dirty="0" err="1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ReactJS</a:t>
            </a:r>
            <a:endParaRPr lang="en-US" dirty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Back-end 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technologies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: Java</a:t>
            </a:r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SpringBoot</a:t>
            </a:r>
          </a:p>
          <a:p>
            <a:r>
              <a:rPr lang="en-US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	Database : 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MySQL</a:t>
            </a:r>
            <a:r>
              <a:rPr lang="en-US" dirty="0" smtClean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, PostgreSQL</a:t>
            </a:r>
            <a:endParaRPr lang="en-US" dirty="0" smtClean="0">
              <a:solidFill>
                <a:srgbClr val="15102C"/>
              </a:solidFill>
              <a:latin typeface="Helvetica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55063D-F1F4-B0DA-30AC-5261138A1501}"/>
              </a:ext>
            </a:extLst>
          </p:cNvPr>
          <p:cNvSpPr txBox="1"/>
          <p:nvPr/>
        </p:nvSpPr>
        <p:spPr>
          <a:xfrm>
            <a:off x="2656542" y="589498"/>
            <a:ext cx="68740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effectLst/>
                <a:latin typeface="Helvetica" pitchFamily="2" charset="0"/>
                <a:ea typeface="Calibri" panose="020F0502020204030204" pitchFamily="34" charset="0"/>
                <a:cs typeface="Segoe UI" panose="020B0502040204020203" pitchFamily="34" charset="0"/>
              </a:rPr>
              <a:t>Sporting Events System Capstone Project</a:t>
            </a:r>
          </a:p>
          <a:p>
            <a:pPr algn="ctr"/>
            <a:endParaRPr lang="en-GB" sz="2400" b="1" dirty="0">
              <a:solidFill>
                <a:schemeClr val="bg1"/>
              </a:solidFill>
              <a:latin typeface="Helvetica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501" y="2582779"/>
            <a:ext cx="10716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Implement the primary Ticket module and other additional modules of a software system.</a:t>
            </a:r>
          </a:p>
          <a:p>
            <a:r>
              <a:rPr lang="en-US" dirty="0" smtClean="0"/>
              <a:t>The system should enables System administrator to 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manage various sporting events such as the Olympics or Football world cup.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application stores details of teams, players, tournaments and matches, fields and tickets.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application has to be implemented using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Microservices </a:t>
            </a:r>
            <a:r>
              <a:rPr lang="en-US" dirty="0"/>
              <a:t>Architecture,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Spring </a:t>
            </a:r>
            <a:r>
              <a:rPr lang="en-US" dirty="0"/>
              <a:t>Cloud and Spring Boot REST API.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7410" y="1752418"/>
            <a:ext cx="3668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Primary Module : Ticket module</a:t>
            </a:r>
            <a:endParaRPr lang="en-GB" b="1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6"/>
                </a:solidFill>
                <a:latin typeface="Helvetica" pitchFamily="2" charset="0"/>
                <a:ea typeface="Calibri" panose="020F0502020204030204" pitchFamily="34" charset="0"/>
              </a:rPr>
              <a:t>Application </a:t>
            </a:r>
            <a:r>
              <a:rPr lang="en-IN" sz="2400" b="1" dirty="0" smtClean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Architecture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1027" name="Picture 3" descr="C:\Users\Collabera\Desktop\SportEventsArchitecture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53" y="271770"/>
            <a:ext cx="8783052" cy="640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3C7E0A-8145-10E6-DA09-1566A30866A9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1026" name="Picture 2" descr="C:\Users\Collabera\Desktop\SportingEventsMicroserviceE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9" y="425372"/>
            <a:ext cx="11389812" cy="602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E54924-F5C1-18D1-93CD-42A8DFEBA12D}"/>
              </a:ext>
            </a:extLst>
          </p:cNvPr>
          <p:cNvSpPr txBox="1"/>
          <p:nvPr/>
        </p:nvSpPr>
        <p:spPr>
          <a:xfrm rot="16200000">
            <a:off x="-1442561" y="3339355"/>
            <a:ext cx="3741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accent6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Database Design</a:t>
            </a:r>
            <a:endParaRPr lang="en-GB" sz="2400" b="1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917515"/>
            <a:ext cx="11419717" cy="569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600" y="330519"/>
            <a:ext cx="4411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Eureka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9411" y="336032"/>
            <a:ext cx="3101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API gateway and multiple instances of the microservices registered on Eureka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7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91431" y="194540"/>
            <a:ext cx="5796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SonarQube Dashboard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1" y="672269"/>
            <a:ext cx="9271334" cy="586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5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291431" y="194540"/>
            <a:ext cx="52384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Code coverage Report</a:t>
            </a:r>
          </a:p>
          <a:p>
            <a:pPr algn="ctr"/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660399" y="797697"/>
            <a:ext cx="4561305" cy="59373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89" y="1025537"/>
            <a:ext cx="9625013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4" y="3502875"/>
            <a:ext cx="989171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63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BD0108-4925-6882-BED6-EAA8915DEA81}"/>
              </a:ext>
            </a:extLst>
          </p:cNvPr>
          <p:cNvSpPr txBox="1"/>
          <p:nvPr/>
        </p:nvSpPr>
        <p:spPr>
          <a:xfrm>
            <a:off x="355600" y="330519"/>
            <a:ext cx="4411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Project – Testing</a:t>
            </a:r>
            <a:endParaRPr lang="en-GB" sz="2400" b="1" dirty="0">
              <a:solidFill>
                <a:srgbClr val="15102C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E61CD4D-4D2C-69A3-E0F2-A61FFC023DA4}"/>
              </a:ext>
            </a:extLst>
          </p:cNvPr>
          <p:cNvSpPr/>
          <p:nvPr/>
        </p:nvSpPr>
        <p:spPr>
          <a:xfrm>
            <a:off x="355600" y="834211"/>
            <a:ext cx="3754438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9411" y="336032"/>
            <a:ext cx="310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performed with Junit &amp; Mockito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5" y="982363"/>
            <a:ext cx="11341768" cy="541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53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593</Words>
  <Application>Microsoft Office PowerPoint</Application>
  <PresentationFormat>Custom</PresentationFormat>
  <Paragraphs>87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Collabera</cp:lastModifiedBy>
  <cp:revision>77</cp:revision>
  <dcterms:created xsi:type="dcterms:W3CDTF">2023-02-09T10:19:33Z</dcterms:created>
  <dcterms:modified xsi:type="dcterms:W3CDTF">2023-05-18T06:11:34Z</dcterms:modified>
</cp:coreProperties>
</file>